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7" r:id="rId2"/>
    <p:sldId id="280" r:id="rId3"/>
    <p:sldId id="281" r:id="rId4"/>
    <p:sldId id="268" r:id="rId5"/>
    <p:sldId id="271" r:id="rId6"/>
    <p:sldId id="272" r:id="rId7"/>
    <p:sldId id="273" r:id="rId8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33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B8B995-64FC-4F56-B735-A28A4D41C0BE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CBC4F-3A1C-4676-B7B1-1107AEDEAA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32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BD5DD3-2691-4BBE-B727-156AF2C3D315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485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BD5DD3-2691-4BBE-B727-156AF2C3D315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6405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B495-C800-439F-A9F8-C59E5723D6C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91D7-2399-4FBE-B43C-BF65705C1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64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B495-C800-439F-A9F8-C59E5723D6C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91D7-2399-4FBE-B43C-BF65705C1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2504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B495-C800-439F-A9F8-C59E5723D6C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91D7-2399-4FBE-B43C-BF65705C1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725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B495-C800-439F-A9F8-C59E5723D6C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91D7-2399-4FBE-B43C-BF65705C1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1791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B495-C800-439F-A9F8-C59E5723D6C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91D7-2399-4FBE-B43C-BF65705C1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6599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B495-C800-439F-A9F8-C59E5723D6C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91D7-2399-4FBE-B43C-BF65705C1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3917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B495-C800-439F-A9F8-C59E5723D6C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91D7-2399-4FBE-B43C-BF65705C1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9448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B495-C800-439F-A9F8-C59E5723D6C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91D7-2399-4FBE-B43C-BF65705C1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297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B495-C800-439F-A9F8-C59E5723D6C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91D7-2399-4FBE-B43C-BF65705C1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415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B495-C800-439F-A9F8-C59E5723D6C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91D7-2399-4FBE-B43C-BF65705C1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1655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B495-C800-439F-A9F8-C59E5723D6C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91D7-2399-4FBE-B43C-BF65705C1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673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2B495-C800-439F-A9F8-C59E5723D6C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891D7-2399-4FBE-B43C-BF65705C1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321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308304" y="834041"/>
            <a:ext cx="1584177" cy="57873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1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cs typeface="Arial" pitchFamily="34" charset="0"/>
              </a:rPr>
              <a:t>personal - lernen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1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cs typeface="Arial" pitchFamily="34" charset="0"/>
              </a:rPr>
              <a:t>gemeinsam - wachsen</a:t>
            </a:r>
            <a:endParaRPr kumimoji="0" lang="de-D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5696" y="188640"/>
            <a:ext cx="5040560" cy="1173226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de-DE" sz="3600" b="1" dirty="0">
                <a:solidFill>
                  <a:srgbClr val="92D050"/>
                </a:solidFill>
                <a:ea typeface="Dotum" pitchFamily="34" charset="-127"/>
              </a:rPr>
              <a:t>G</a:t>
            </a:r>
            <a:r>
              <a:rPr lang="de-DE" sz="3600" dirty="0">
                <a:ea typeface="Dotum" pitchFamily="34" charset="-127"/>
              </a:rPr>
              <a:t>emeinschaftsschule </a:t>
            </a:r>
            <a:br>
              <a:rPr lang="de-DE" sz="3600" dirty="0">
                <a:ea typeface="Dotum" pitchFamily="34" charset="-127"/>
              </a:rPr>
            </a:br>
            <a:r>
              <a:rPr lang="de-DE" sz="3600" b="1" dirty="0">
                <a:solidFill>
                  <a:srgbClr val="00B0F0"/>
                </a:solidFill>
                <a:ea typeface="Dotum" pitchFamily="34" charset="-127"/>
              </a:rPr>
              <a:t>A</a:t>
            </a:r>
            <a:r>
              <a:rPr lang="de-DE" sz="3600" dirty="0">
                <a:ea typeface="Dotum" pitchFamily="34" charset="-127"/>
              </a:rPr>
              <a:t>dolph-</a:t>
            </a:r>
            <a:r>
              <a:rPr lang="de-DE" sz="3600" b="1" dirty="0">
                <a:solidFill>
                  <a:srgbClr val="FF0000"/>
                </a:solidFill>
                <a:ea typeface="Dotum" pitchFamily="34" charset="-127"/>
              </a:rPr>
              <a:t>B</a:t>
            </a:r>
            <a:r>
              <a:rPr lang="de-DE" sz="3600" dirty="0">
                <a:ea typeface="Dotum" pitchFamily="34" charset="-127"/>
              </a:rPr>
              <a:t>lankenhorn</a:t>
            </a:r>
          </a:p>
        </p:txBody>
      </p:sp>
      <p:sp>
        <p:nvSpPr>
          <p:cNvPr id="4" name="Untertitel 3"/>
          <p:cNvSpPr>
            <a:spLocks noGrp="1"/>
          </p:cNvSpPr>
          <p:nvPr>
            <p:ph type="subTitle" idx="1"/>
          </p:nvPr>
        </p:nvSpPr>
        <p:spPr>
          <a:xfrm>
            <a:off x="467545" y="1628800"/>
            <a:ext cx="8234956" cy="576064"/>
          </a:xfrm>
          <a:solidFill>
            <a:srgbClr val="66FF33"/>
          </a:solidFill>
        </p:spPr>
        <p:txBody>
          <a:bodyPr>
            <a:normAutofit lnSpcReduction="10000"/>
          </a:bodyPr>
          <a:lstStyle/>
          <a:p>
            <a:r>
              <a:rPr lang="de-DE" dirty="0">
                <a:solidFill>
                  <a:schemeClr val="bg1"/>
                </a:solidFill>
              </a:rPr>
              <a:t>Profilvorstellung</a:t>
            </a:r>
          </a:p>
        </p:txBody>
      </p:sp>
      <p:pic>
        <p:nvPicPr>
          <p:cNvPr id="1026" name="Picture 2" descr="logo-gms-druck-vektor-rgb-neu-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515" y="188640"/>
            <a:ext cx="1095941" cy="781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Gerade Verbindung 6"/>
          <p:cNvCxnSpPr/>
          <p:nvPr/>
        </p:nvCxnSpPr>
        <p:spPr>
          <a:xfrm>
            <a:off x="467544" y="1412776"/>
            <a:ext cx="82349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1394580" y="2780928"/>
            <a:ext cx="652463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50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BK</a:t>
            </a:r>
          </a:p>
          <a:p>
            <a:pPr algn="ctr"/>
            <a:r>
              <a:rPr lang="de-DE" sz="36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Bildende Kunst</a:t>
            </a:r>
          </a:p>
          <a:p>
            <a:pPr algn="ctr"/>
            <a:endParaRPr lang="de-DE" sz="4000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618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type="subTitle" idx="1"/>
          </p:nvPr>
        </p:nvSpPr>
        <p:spPr>
          <a:xfrm>
            <a:off x="472658" y="404664"/>
            <a:ext cx="6475606" cy="565125"/>
          </a:xfrm>
          <a:solidFill>
            <a:srgbClr val="66FF33"/>
          </a:solidFill>
        </p:spPr>
        <p:txBody>
          <a:bodyPr>
            <a:no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Profilvorstellung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092280" y="834041"/>
            <a:ext cx="1584177" cy="57873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1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cs typeface="Arial" pitchFamily="34" charset="0"/>
              </a:rPr>
              <a:t>personal - lernen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1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cs typeface="Arial" pitchFamily="34" charset="0"/>
              </a:rPr>
              <a:t>gemeinsam - wachsen</a:t>
            </a:r>
            <a:endParaRPr kumimoji="0" lang="de-D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logo-gms-druck-vektor-rgb-neu-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095941" cy="781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Gerade Verbindung 6"/>
          <p:cNvCxnSpPr/>
          <p:nvPr/>
        </p:nvCxnSpPr>
        <p:spPr>
          <a:xfrm>
            <a:off x="467544" y="1412776"/>
            <a:ext cx="82349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3224990" y="2564903"/>
            <a:ext cx="470329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50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BK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591283" y="1857017"/>
            <a:ext cx="4248472" cy="584775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200" dirty="0">
                <a:solidFill>
                  <a:schemeClr val="bg1"/>
                </a:solidFill>
              </a:rPr>
              <a:t>Bildende Kunst</a:t>
            </a:r>
          </a:p>
        </p:txBody>
      </p:sp>
      <p:sp>
        <p:nvSpPr>
          <p:cNvPr id="6" name="Pfeil nach unten 5"/>
          <p:cNvSpPr/>
          <p:nvPr/>
        </p:nvSpPr>
        <p:spPr>
          <a:xfrm>
            <a:off x="4470002" y="2564903"/>
            <a:ext cx="491034" cy="432049"/>
          </a:xfrm>
          <a:prstGeom prst="downArrow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11" name="Tabel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979538"/>
              </p:ext>
            </p:extLst>
          </p:nvPr>
        </p:nvGraphicFramePr>
        <p:xfrm>
          <a:off x="467544" y="2852936"/>
          <a:ext cx="2509711" cy="36004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0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7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94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6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0067">
                <a:tc>
                  <a:txBody>
                    <a:bodyPr/>
                    <a:lstStyle/>
                    <a:p>
                      <a:r>
                        <a:rPr lang="de-DE" dirty="0"/>
                        <a:t>10</a:t>
                      </a:r>
                      <a:endParaRPr lang="de-DE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l"/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 WPF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    Sport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    Musik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r>
                        <a:rPr lang="de-DE" sz="1800" b="1" dirty="0">
                          <a:solidFill>
                            <a:schemeClr val="bg1"/>
                          </a:solidFill>
                        </a:rPr>
                        <a:t>    Bildende Kunst</a:t>
                      </a:r>
                    </a:p>
                    <a:p>
                      <a:pPr algn="l"/>
                      <a:r>
                        <a:rPr lang="de-DE" sz="1200" b="1" dirty="0">
                          <a:solidFill>
                            <a:schemeClr val="bg1"/>
                          </a:solidFill>
                        </a:rPr>
                        <a:t>           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33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 Bildende Kunst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de-DE" dirty="0"/>
                        <a:t>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de-DE" dirty="0"/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de-DE" dirty="0"/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33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de-DE" dirty="0"/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de-DE" dirty="0"/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2. FS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7674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type="subTitle" idx="1"/>
          </p:nvPr>
        </p:nvSpPr>
        <p:spPr>
          <a:xfrm>
            <a:off x="1979712" y="259313"/>
            <a:ext cx="4968552" cy="574728"/>
          </a:xfrm>
          <a:solidFill>
            <a:srgbClr val="66FF33"/>
          </a:solidFill>
        </p:spPr>
        <p:txBody>
          <a:bodyPr>
            <a:no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Profilvorstellung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092280" y="834041"/>
            <a:ext cx="1584177" cy="57873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1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cs typeface="Arial" pitchFamily="34" charset="0"/>
              </a:rPr>
              <a:t>personal - lernen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1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cs typeface="Arial" pitchFamily="34" charset="0"/>
              </a:rPr>
              <a:t>gemeinsam - wachsen</a:t>
            </a:r>
            <a:endParaRPr kumimoji="0" lang="de-D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logo-gms-druck-vektor-rgb-neu-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095941" cy="781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Gerade Verbindung 6"/>
          <p:cNvCxnSpPr/>
          <p:nvPr/>
        </p:nvCxnSpPr>
        <p:spPr>
          <a:xfrm>
            <a:off x="467544" y="1412776"/>
            <a:ext cx="82349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251520" y="126485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BK</a:t>
            </a:r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785954"/>
              </p:ext>
            </p:extLst>
          </p:nvPr>
        </p:nvGraphicFramePr>
        <p:xfrm>
          <a:off x="467544" y="2645032"/>
          <a:ext cx="2509711" cy="36004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0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7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94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6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0067">
                <a:tc>
                  <a:txBody>
                    <a:bodyPr/>
                    <a:lstStyle/>
                    <a:p>
                      <a:r>
                        <a:rPr lang="de-DE" dirty="0"/>
                        <a:t>10</a:t>
                      </a:r>
                      <a:endParaRPr lang="de-DE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l"/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 WPF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    Sport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    Musik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r>
                        <a:rPr lang="de-DE" sz="1800" b="1" dirty="0">
                          <a:solidFill>
                            <a:schemeClr val="bg1"/>
                          </a:solidFill>
                        </a:rPr>
                        <a:t>    Bildende Kunst</a:t>
                      </a:r>
                    </a:p>
                    <a:p>
                      <a:pPr algn="l"/>
                      <a:r>
                        <a:rPr lang="de-DE" sz="1200" b="1" dirty="0">
                          <a:solidFill>
                            <a:schemeClr val="bg1"/>
                          </a:solidFill>
                        </a:rPr>
                        <a:t>           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33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 Bildende Kunst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de-DE" dirty="0"/>
                        <a:t>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de-DE" dirty="0"/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de-DE" dirty="0"/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33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de-DE" dirty="0"/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de-DE" dirty="0"/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b="1" dirty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2. FS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ln>
                          <a:solidFill>
                            <a:schemeClr val="bg1">
                              <a:lumMod val="85000"/>
                            </a:schemeClr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Richtungspfeil 1"/>
          <p:cNvSpPr/>
          <p:nvPr/>
        </p:nvSpPr>
        <p:spPr>
          <a:xfrm rot="16200000">
            <a:off x="2143261" y="3484989"/>
            <a:ext cx="3600400" cy="1283122"/>
          </a:xfrm>
          <a:prstGeom prst="homePlate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de-DE" sz="3600" b="1" dirty="0"/>
              <a:t>Forschen</a:t>
            </a:r>
          </a:p>
        </p:txBody>
      </p:sp>
      <p:sp>
        <p:nvSpPr>
          <p:cNvPr id="12" name="Richtungspfeil 11"/>
          <p:cNvSpPr/>
          <p:nvPr/>
        </p:nvSpPr>
        <p:spPr>
          <a:xfrm rot="16200000">
            <a:off x="3594314" y="3453174"/>
            <a:ext cx="3600400" cy="1283122"/>
          </a:xfrm>
          <a:prstGeom prst="homePlate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de-DE" sz="3600" b="1" dirty="0"/>
              <a:t>Entwickeln</a:t>
            </a:r>
          </a:p>
        </p:txBody>
      </p:sp>
      <p:sp>
        <p:nvSpPr>
          <p:cNvPr id="13" name="Richtungspfeil 12"/>
          <p:cNvSpPr/>
          <p:nvPr/>
        </p:nvSpPr>
        <p:spPr>
          <a:xfrm rot="16200000">
            <a:off x="5045232" y="3453173"/>
            <a:ext cx="3600400" cy="1283122"/>
          </a:xfrm>
          <a:prstGeom prst="homePlate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de-DE" sz="3600" b="1" dirty="0"/>
              <a:t>Organisieren</a:t>
            </a:r>
          </a:p>
        </p:txBody>
      </p:sp>
      <p:sp>
        <p:nvSpPr>
          <p:cNvPr id="14" name="Richtungspfeil 13"/>
          <p:cNvSpPr/>
          <p:nvPr/>
        </p:nvSpPr>
        <p:spPr>
          <a:xfrm rot="16200000">
            <a:off x="6480754" y="3453173"/>
            <a:ext cx="3600400" cy="1283122"/>
          </a:xfrm>
          <a:prstGeom prst="homePlate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de-DE" sz="3600" b="1" dirty="0"/>
              <a:t>Mediale Welt</a:t>
            </a:r>
          </a:p>
        </p:txBody>
      </p:sp>
      <p:sp>
        <p:nvSpPr>
          <p:cNvPr id="3" name="Flussdiagramm: Manuelle Eingabe 2"/>
          <p:cNvSpPr/>
          <p:nvPr/>
        </p:nvSpPr>
        <p:spPr>
          <a:xfrm rot="20992912">
            <a:off x="3223313" y="5674756"/>
            <a:ext cx="1440295" cy="418540"/>
          </a:xfrm>
          <a:prstGeom prst="flowChartManualInpu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Probieren</a:t>
            </a:r>
          </a:p>
        </p:txBody>
      </p:sp>
      <p:sp>
        <p:nvSpPr>
          <p:cNvPr id="16" name="Flussdiagramm: Manuelle Eingabe 15"/>
          <p:cNvSpPr/>
          <p:nvPr/>
        </p:nvSpPr>
        <p:spPr>
          <a:xfrm rot="21261402">
            <a:off x="4629708" y="1621091"/>
            <a:ext cx="1537522" cy="697537"/>
          </a:xfrm>
          <a:prstGeom prst="flowChartManualInpu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Eigenständige</a:t>
            </a:r>
          </a:p>
          <a:p>
            <a:pPr algn="ctr"/>
            <a:r>
              <a:rPr lang="de-DE" dirty="0"/>
              <a:t>Projekte</a:t>
            </a:r>
          </a:p>
        </p:txBody>
      </p:sp>
      <p:sp>
        <p:nvSpPr>
          <p:cNvPr id="17" name="Flussdiagramm: Manuelle Eingabe 16"/>
          <p:cNvSpPr/>
          <p:nvPr/>
        </p:nvSpPr>
        <p:spPr>
          <a:xfrm rot="976462">
            <a:off x="4743585" y="5786537"/>
            <a:ext cx="1368942" cy="442532"/>
          </a:xfrm>
          <a:prstGeom prst="flowChartManualInpu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Probieren</a:t>
            </a:r>
          </a:p>
        </p:txBody>
      </p:sp>
      <p:sp>
        <p:nvSpPr>
          <p:cNvPr id="18" name="Flussdiagramm: Manuelle Eingabe 17"/>
          <p:cNvSpPr/>
          <p:nvPr/>
        </p:nvSpPr>
        <p:spPr>
          <a:xfrm rot="21300115">
            <a:off x="6218986" y="1556542"/>
            <a:ext cx="1557269" cy="769620"/>
          </a:xfrm>
          <a:prstGeom prst="flowChartManualInpu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Künstlerisches Spektrum</a:t>
            </a:r>
          </a:p>
          <a:p>
            <a:pPr algn="ctr"/>
            <a:endParaRPr lang="de-DE" dirty="0"/>
          </a:p>
        </p:txBody>
      </p:sp>
      <p:sp>
        <p:nvSpPr>
          <p:cNvPr id="19" name="Flussdiagramm: Manuelle Eingabe 18"/>
          <p:cNvSpPr/>
          <p:nvPr/>
        </p:nvSpPr>
        <p:spPr>
          <a:xfrm rot="20363164">
            <a:off x="6188905" y="5647080"/>
            <a:ext cx="1596434" cy="442532"/>
          </a:xfrm>
          <a:prstGeom prst="flowChartManualInpu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Durchwursteln</a:t>
            </a:r>
          </a:p>
        </p:txBody>
      </p:sp>
      <p:sp>
        <p:nvSpPr>
          <p:cNvPr id="20" name="Flussdiagramm: Manuelle Eingabe 19"/>
          <p:cNvSpPr/>
          <p:nvPr/>
        </p:nvSpPr>
        <p:spPr>
          <a:xfrm rot="21280785">
            <a:off x="2872371" y="1771487"/>
            <a:ext cx="1720271" cy="630402"/>
          </a:xfrm>
          <a:prstGeom prst="flowChartManualInpu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Problemlöse-strategien</a:t>
            </a:r>
          </a:p>
        </p:txBody>
      </p:sp>
      <p:sp>
        <p:nvSpPr>
          <p:cNvPr id="21" name="Flussdiagramm: Manuelle Eingabe 20"/>
          <p:cNvSpPr/>
          <p:nvPr/>
        </p:nvSpPr>
        <p:spPr>
          <a:xfrm rot="21272833">
            <a:off x="7825009" y="1838805"/>
            <a:ext cx="1254158" cy="442532"/>
          </a:xfrm>
          <a:prstGeom prst="flowChartManualInpu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Mündigkeit</a:t>
            </a:r>
          </a:p>
        </p:txBody>
      </p:sp>
      <p:sp>
        <p:nvSpPr>
          <p:cNvPr id="22" name="Flussdiagramm: Manuelle Eingabe 21"/>
          <p:cNvSpPr/>
          <p:nvPr/>
        </p:nvSpPr>
        <p:spPr>
          <a:xfrm rot="21131993">
            <a:off x="7602281" y="5785718"/>
            <a:ext cx="1438490" cy="442532"/>
          </a:xfrm>
          <a:prstGeom prst="flowChartManualInpu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Konsumieren</a:t>
            </a:r>
          </a:p>
        </p:txBody>
      </p:sp>
    </p:spTree>
    <p:extLst>
      <p:ext uri="{BB962C8B-B14F-4D97-AF65-F5344CB8AC3E}">
        <p14:creationId xmlns:p14="http://schemas.microsoft.com/office/powerpoint/2010/main" val="546584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type="subTitle" idx="1"/>
          </p:nvPr>
        </p:nvSpPr>
        <p:spPr>
          <a:xfrm>
            <a:off x="1979712" y="259311"/>
            <a:ext cx="4968552" cy="505393"/>
          </a:xfrm>
          <a:solidFill>
            <a:srgbClr val="66FF33"/>
          </a:solidFill>
        </p:spPr>
        <p:txBody>
          <a:bodyPr>
            <a:normAutofit fontScale="70000" lnSpcReduction="20000"/>
          </a:bodyPr>
          <a:lstStyle/>
          <a:p>
            <a:r>
              <a:rPr lang="de-DE" sz="4600" dirty="0">
                <a:solidFill>
                  <a:schemeClr val="bg1"/>
                </a:solidFill>
              </a:rPr>
              <a:t>Profilvorstellung</a:t>
            </a:r>
            <a:endParaRPr lang="de-DE" sz="44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092280" y="906049"/>
            <a:ext cx="1584177" cy="57873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1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cs typeface="Arial" pitchFamily="34" charset="0"/>
              </a:rPr>
              <a:t>personal - lernen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1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cs typeface="Arial" pitchFamily="34" charset="0"/>
              </a:rPr>
              <a:t>gemeinsam - wachsen</a:t>
            </a:r>
            <a:endParaRPr kumimoji="0" lang="de-D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logo-gms-druck-vektor-rgb-neu-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281" y="274904"/>
            <a:ext cx="1095941" cy="781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Gerade Verbindung 6"/>
          <p:cNvCxnSpPr/>
          <p:nvPr/>
        </p:nvCxnSpPr>
        <p:spPr>
          <a:xfrm>
            <a:off x="467544" y="1412776"/>
            <a:ext cx="82349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251520" y="75052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BK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251520" y="1412776"/>
            <a:ext cx="86409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6600"/>
              </a:buClr>
            </a:pPr>
            <a:endParaRPr lang="de-DE" sz="800" b="1" u="sng" dirty="0"/>
          </a:p>
          <a:p>
            <a:pPr>
              <a:buClr>
                <a:srgbClr val="66FF33"/>
              </a:buClr>
            </a:pPr>
            <a:r>
              <a:rPr lang="de-DE" sz="2400" b="1" u="sng" dirty="0"/>
              <a:t>Denk- und Arbeitsweisen in Bildende Kunst</a:t>
            </a:r>
          </a:p>
          <a:p>
            <a:pPr marL="457200" lvl="0" indent="-457200">
              <a:buClr>
                <a:srgbClr val="66FF33"/>
              </a:buClr>
              <a:buFont typeface="Wingdings" pitchFamily="2" charset="2"/>
              <a:buChar char="§"/>
            </a:pPr>
            <a:r>
              <a:rPr lang="de-DE" sz="2400" b="1" dirty="0">
                <a:ea typeface="Calibri"/>
              </a:rPr>
              <a:t>Projektorientierte Unterrichtsform </a:t>
            </a:r>
            <a:endParaRPr lang="de-DE" sz="2000" dirty="0"/>
          </a:p>
          <a:p>
            <a:pPr marL="914400" lvl="1" indent="-457200">
              <a:buClr>
                <a:srgbClr val="92D050"/>
              </a:buClr>
              <a:buFont typeface="Wingdings" pitchFamily="2" charset="2"/>
              <a:buChar char="§"/>
            </a:pPr>
            <a:r>
              <a:rPr lang="de-DE" sz="2000" dirty="0"/>
              <a:t>Vorstellung einer Thematik/Verfahrensweise, Präsentation des Werkes und Reflexion </a:t>
            </a:r>
            <a:r>
              <a:rPr lang="de-DE" sz="2000" dirty="0">
                <a:ea typeface="Calibri"/>
              </a:rPr>
              <a:t>des Prozesses, Entwicklung einer absichtsvolleren Bild-aussage und Reflexion in Einzel- oder Gruppenarbeit</a:t>
            </a:r>
            <a:r>
              <a:rPr lang="de-DE" sz="2400" b="1" dirty="0">
                <a:ea typeface="Calibri"/>
              </a:rPr>
              <a:t>   </a:t>
            </a:r>
            <a:endParaRPr lang="de-DE" sz="800" dirty="0">
              <a:solidFill>
                <a:srgbClr val="FF0000"/>
              </a:solidFill>
            </a:endParaRPr>
          </a:p>
          <a:p>
            <a:pPr marL="457200" indent="-457200">
              <a:buClr>
                <a:srgbClr val="66FF33"/>
              </a:buClr>
              <a:buFont typeface="Wingdings" pitchFamily="2" charset="2"/>
              <a:buChar char="§"/>
            </a:pPr>
            <a:r>
              <a:rPr lang="de-DE" sz="2400" b="1" dirty="0"/>
              <a:t>Verfahren</a:t>
            </a:r>
          </a:p>
          <a:p>
            <a:pPr marL="914400" lvl="1" indent="-457200">
              <a:buClr>
                <a:srgbClr val="92D050"/>
              </a:buClr>
              <a:buFont typeface="Wingdings" pitchFamily="2" charset="2"/>
              <a:buChar char="§"/>
            </a:pPr>
            <a:r>
              <a:rPr lang="de-DE" sz="2000" dirty="0"/>
              <a:t>Zeichentechniken</a:t>
            </a:r>
          </a:p>
          <a:p>
            <a:pPr marL="914400" lvl="1" indent="-457200">
              <a:buClr>
                <a:srgbClr val="92D050"/>
              </a:buClr>
              <a:buFont typeface="Wingdings" pitchFamily="2" charset="2"/>
              <a:buChar char="§"/>
            </a:pPr>
            <a:r>
              <a:rPr lang="de-DE" sz="2000" dirty="0"/>
              <a:t>Maltechniken</a:t>
            </a:r>
          </a:p>
          <a:p>
            <a:pPr marL="914400" lvl="1" indent="-457200">
              <a:buClr>
                <a:srgbClr val="92D050"/>
              </a:buClr>
              <a:buFont typeface="Wingdings" pitchFamily="2" charset="2"/>
              <a:buChar char="§"/>
            </a:pPr>
            <a:r>
              <a:rPr lang="de-DE" sz="2000" dirty="0"/>
              <a:t>Modellieren</a:t>
            </a:r>
          </a:p>
          <a:p>
            <a:pPr marL="914400" lvl="1" indent="-457200">
              <a:buClr>
                <a:srgbClr val="92D050"/>
              </a:buClr>
              <a:buFont typeface="Wingdings" pitchFamily="2" charset="2"/>
              <a:buChar char="§"/>
            </a:pPr>
            <a:r>
              <a:rPr lang="de-DE" sz="2000" dirty="0"/>
              <a:t>Bildbearbeitung</a:t>
            </a:r>
          </a:p>
          <a:p>
            <a:pPr lvl="1">
              <a:buClr>
                <a:srgbClr val="92D050"/>
              </a:buClr>
            </a:pPr>
            <a:endParaRPr lang="de-DE" sz="800" dirty="0">
              <a:solidFill>
                <a:srgbClr val="FF0000"/>
              </a:solidFill>
            </a:endParaRPr>
          </a:p>
          <a:p>
            <a:pPr marL="342900" indent="-342900">
              <a:buClr>
                <a:srgbClr val="66FF33"/>
              </a:buClr>
              <a:buFont typeface="Wingdings" pitchFamily="2" charset="2"/>
              <a:buChar char="§"/>
            </a:pPr>
            <a:r>
              <a:rPr lang="de-DE" sz="2400" b="1" dirty="0"/>
              <a:t> Kunstgeschichte</a:t>
            </a:r>
          </a:p>
          <a:p>
            <a:pPr marL="914400" lvl="1" indent="-457200">
              <a:buClr>
                <a:srgbClr val="92D050"/>
              </a:buClr>
              <a:buFont typeface="Wingdings" pitchFamily="2" charset="2"/>
              <a:buChar char="§"/>
            </a:pPr>
            <a:r>
              <a:rPr lang="de-DE" sz="2000" dirty="0"/>
              <a:t>Antike</a:t>
            </a:r>
          </a:p>
          <a:p>
            <a:pPr marL="914400" lvl="1" indent="-457200">
              <a:buClr>
                <a:srgbClr val="92D050"/>
              </a:buClr>
              <a:buFont typeface="Wingdings" pitchFamily="2" charset="2"/>
              <a:buChar char="§"/>
            </a:pPr>
            <a:r>
              <a:rPr lang="de-DE" sz="2000" dirty="0"/>
              <a:t>Mittelalter</a:t>
            </a:r>
          </a:p>
          <a:p>
            <a:pPr marL="914400" lvl="1" indent="-457200">
              <a:buClr>
                <a:srgbClr val="92D050"/>
              </a:buClr>
              <a:buFont typeface="Wingdings" pitchFamily="2" charset="2"/>
              <a:buChar char="§"/>
            </a:pPr>
            <a:r>
              <a:rPr lang="de-DE" sz="2000" dirty="0"/>
              <a:t>Neuzeit</a:t>
            </a:r>
          </a:p>
          <a:p>
            <a:pPr marL="914400" lvl="1" indent="-457200">
              <a:buClr>
                <a:srgbClr val="92D050"/>
              </a:buClr>
              <a:buFont typeface="Wingdings" pitchFamily="2" charset="2"/>
              <a:buChar char="§"/>
            </a:pPr>
            <a:r>
              <a:rPr lang="de-DE" sz="2000" dirty="0"/>
              <a:t>Jetztzeit</a:t>
            </a:r>
          </a:p>
        </p:txBody>
      </p:sp>
      <p:pic>
        <p:nvPicPr>
          <p:cNvPr id="3" name="Picture 2" descr="C:\Users\thomas.manthey\Desktop\PB Kuns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t="285" r="1492" b="20774"/>
          <a:stretch/>
        </p:blipFill>
        <p:spPr bwMode="auto">
          <a:xfrm>
            <a:off x="-16736" y="1342788"/>
            <a:ext cx="9197248" cy="568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45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homas.manthey\Desktop\pferd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0"/>
            <a:ext cx="4944807" cy="347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homas.manthey\Desktop\pferd_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10" y="0"/>
            <a:ext cx="4399029" cy="347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Untertitel 3"/>
          <p:cNvSpPr txBox="1">
            <a:spLocks/>
          </p:cNvSpPr>
          <p:nvPr/>
        </p:nvSpPr>
        <p:spPr>
          <a:xfrm>
            <a:off x="-180528" y="3473624"/>
            <a:ext cx="7820262" cy="864096"/>
          </a:xfrm>
          <a:prstGeom prst="rect">
            <a:avLst/>
          </a:prstGeom>
          <a:solidFill>
            <a:srgbClr val="66FF33"/>
          </a:soli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itchFamily="66" charset="0"/>
              </a:rPr>
              <a:t>Bildende Kunst      </a:t>
            </a:r>
          </a:p>
        </p:txBody>
      </p:sp>
      <p:pic>
        <p:nvPicPr>
          <p:cNvPr id="2052" name="Picture 4" descr="C:\Users\thomas.manthey\Desktop\mm_01160520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10" y="4293096"/>
            <a:ext cx="1858232" cy="2650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thomas.manthey\Desktop\mm_02160520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93096"/>
            <a:ext cx="2093156" cy="2650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thomas.manthey\Desktop\mm_04160520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844" y="4293096"/>
            <a:ext cx="1826186" cy="266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thomas.manthey\Desktop\mm_051605201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774" y="4302647"/>
            <a:ext cx="2056578" cy="265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thomas.manthey\Desktop\mm_031605201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666" y="5013176"/>
            <a:ext cx="1553854" cy="1940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971537" y="3932189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BK</a:t>
            </a:r>
          </a:p>
        </p:txBody>
      </p:sp>
    </p:spTree>
    <p:extLst>
      <p:ext uri="{BB962C8B-B14F-4D97-AF65-F5344CB8AC3E}">
        <p14:creationId xmlns:p14="http://schemas.microsoft.com/office/powerpoint/2010/main" val="2474145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thomas.manthey\Desktop\farb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9" y="0"/>
            <a:ext cx="9144730" cy="687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tertitel 3"/>
          <p:cNvSpPr txBox="1">
            <a:spLocks/>
          </p:cNvSpPr>
          <p:nvPr/>
        </p:nvSpPr>
        <p:spPr>
          <a:xfrm>
            <a:off x="3882162" y="-17096"/>
            <a:ext cx="1500645" cy="565776"/>
          </a:xfrm>
          <a:prstGeom prst="rect">
            <a:avLst/>
          </a:prstGeom>
          <a:solidFill>
            <a:srgbClr val="66FF33"/>
          </a:soli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1800" b="1" dirty="0">
                <a:solidFill>
                  <a:schemeClr val="bg1"/>
                </a:solidFill>
              </a:rPr>
              <a:t>Gepunkteter Farbauftrag</a:t>
            </a:r>
          </a:p>
        </p:txBody>
      </p:sp>
      <p:cxnSp>
        <p:nvCxnSpPr>
          <p:cNvPr id="11" name="Gerade Verbindung mit Pfeil 10"/>
          <p:cNvCxnSpPr>
            <a:stCxn id="3" idx="1"/>
          </p:cNvCxnSpPr>
          <p:nvPr/>
        </p:nvCxnSpPr>
        <p:spPr>
          <a:xfrm flipH="1">
            <a:off x="3707904" y="265792"/>
            <a:ext cx="174258" cy="498912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Untertitel 3"/>
          <p:cNvSpPr txBox="1">
            <a:spLocks/>
          </p:cNvSpPr>
          <p:nvPr/>
        </p:nvSpPr>
        <p:spPr>
          <a:xfrm>
            <a:off x="3203848" y="6233467"/>
            <a:ext cx="2664296" cy="648072"/>
          </a:xfrm>
          <a:prstGeom prst="rect">
            <a:avLst/>
          </a:prstGeom>
          <a:solidFill>
            <a:srgbClr val="66FF33"/>
          </a:soli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1800" b="1" dirty="0">
                <a:solidFill>
                  <a:schemeClr val="bg1"/>
                </a:solidFill>
              </a:rPr>
              <a:t>Getrübte Farbe verrieben </a:t>
            </a:r>
          </a:p>
          <a:p>
            <a:pPr marL="0" indent="0" algn="ctr">
              <a:buNone/>
            </a:pPr>
            <a:r>
              <a:rPr lang="de-DE" sz="1800" b="1" dirty="0">
                <a:solidFill>
                  <a:schemeClr val="bg1"/>
                </a:solidFill>
              </a:rPr>
              <a:t>mit Finger/Lappen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6660232" y="-29860"/>
            <a:ext cx="2016224" cy="646331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Graustufen</a:t>
            </a:r>
          </a:p>
          <a:p>
            <a:r>
              <a:rPr lang="de-DE" b="1" dirty="0">
                <a:solidFill>
                  <a:schemeClr val="bg1"/>
                </a:solidFill>
              </a:rPr>
              <a:t>ineinander vermalt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7452321" y="1916832"/>
            <a:ext cx="1812650" cy="369332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Getrübte Farben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078" y="6519445"/>
            <a:ext cx="2482690" cy="369332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Buntfarben  verlaufend</a:t>
            </a:r>
          </a:p>
        </p:txBody>
      </p:sp>
      <p:sp>
        <p:nvSpPr>
          <p:cNvPr id="14" name="Textfeld 13"/>
          <p:cNvSpPr txBox="1"/>
          <p:nvPr/>
        </p:nvSpPr>
        <p:spPr>
          <a:xfrm rot="16200000">
            <a:off x="7776719" y="5336829"/>
            <a:ext cx="2088232" cy="646331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Erdtöne ineinander verlaufend</a:t>
            </a:r>
          </a:p>
        </p:txBody>
      </p:sp>
      <p:cxnSp>
        <p:nvCxnSpPr>
          <p:cNvPr id="16" name="Gerade Verbindung mit Pfeil 15"/>
          <p:cNvCxnSpPr/>
          <p:nvPr/>
        </p:nvCxnSpPr>
        <p:spPr>
          <a:xfrm flipH="1" flipV="1">
            <a:off x="7956376" y="6021288"/>
            <a:ext cx="432061" cy="288032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 rot="16200000">
            <a:off x="-609018" y="2894456"/>
            <a:ext cx="1862915" cy="646331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chemeClr val="bg1"/>
                </a:solidFill>
              </a:rPr>
              <a:t>Reinbunte Farben</a:t>
            </a:r>
          </a:p>
          <a:p>
            <a:pPr algn="ctr"/>
            <a:r>
              <a:rPr lang="de-DE" b="1" dirty="0">
                <a:solidFill>
                  <a:schemeClr val="bg1"/>
                </a:solidFill>
              </a:rPr>
              <a:t>Grundfarben</a:t>
            </a:r>
          </a:p>
        </p:txBody>
      </p:sp>
      <p:sp>
        <p:nvSpPr>
          <p:cNvPr id="18" name="Textfeld 17"/>
          <p:cNvSpPr txBox="1"/>
          <p:nvPr/>
        </p:nvSpPr>
        <p:spPr>
          <a:xfrm rot="16200000">
            <a:off x="-588857" y="594143"/>
            <a:ext cx="1834618" cy="646331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Farbgrenzen und</a:t>
            </a:r>
          </a:p>
          <a:p>
            <a:r>
              <a:rPr lang="de-DE" b="1" dirty="0">
                <a:solidFill>
                  <a:schemeClr val="bg1"/>
                </a:solidFill>
              </a:rPr>
              <a:t>Farbverlauf</a:t>
            </a:r>
          </a:p>
        </p:txBody>
      </p:sp>
      <p:cxnSp>
        <p:nvCxnSpPr>
          <p:cNvPr id="20" name="Gerade Verbindung mit Pfeil 19"/>
          <p:cNvCxnSpPr/>
          <p:nvPr/>
        </p:nvCxnSpPr>
        <p:spPr>
          <a:xfrm>
            <a:off x="539552" y="404664"/>
            <a:ext cx="792088" cy="576064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6702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type="subTitle" idx="1"/>
          </p:nvPr>
        </p:nvSpPr>
        <p:spPr>
          <a:xfrm>
            <a:off x="1979712" y="259313"/>
            <a:ext cx="3960440" cy="574728"/>
          </a:xfrm>
          <a:solidFill>
            <a:srgbClr val="66FF33"/>
          </a:solidFill>
        </p:spPr>
        <p:txBody>
          <a:bodyPr>
            <a:no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Für wen???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092280" y="834041"/>
            <a:ext cx="1584177" cy="57873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1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cs typeface="Arial" pitchFamily="34" charset="0"/>
              </a:rPr>
              <a:t>personal - lernen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1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cs typeface="Arial" pitchFamily="34" charset="0"/>
              </a:rPr>
              <a:t>gemeinsam - wachsen</a:t>
            </a:r>
            <a:endParaRPr kumimoji="0" lang="de-D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logo-gms-druck-vektor-rgb-neu-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095941" cy="781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Gerade Verbindung 6"/>
          <p:cNvCxnSpPr/>
          <p:nvPr/>
        </p:nvCxnSpPr>
        <p:spPr>
          <a:xfrm>
            <a:off x="467544" y="1412776"/>
            <a:ext cx="82349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251520" y="31680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BK</a:t>
            </a:r>
          </a:p>
        </p:txBody>
      </p:sp>
      <p:sp>
        <p:nvSpPr>
          <p:cNvPr id="8" name="Untertitel 3"/>
          <p:cNvSpPr txBox="1">
            <a:spLocks/>
          </p:cNvSpPr>
          <p:nvPr/>
        </p:nvSpPr>
        <p:spPr>
          <a:xfrm>
            <a:off x="4283968" y="2132856"/>
            <a:ext cx="3960440" cy="576064"/>
          </a:xfrm>
          <a:prstGeom prst="rect">
            <a:avLst/>
          </a:prstGeom>
          <a:solidFill>
            <a:srgbClr val="66FF33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gestalten</a:t>
            </a:r>
          </a:p>
        </p:txBody>
      </p:sp>
      <p:sp>
        <p:nvSpPr>
          <p:cNvPr id="9" name="Untertitel 3"/>
          <p:cNvSpPr txBox="1">
            <a:spLocks/>
          </p:cNvSpPr>
          <p:nvPr/>
        </p:nvSpPr>
        <p:spPr>
          <a:xfrm>
            <a:off x="4279412" y="3140968"/>
            <a:ext cx="3960440" cy="576064"/>
          </a:xfrm>
          <a:prstGeom prst="rect">
            <a:avLst/>
          </a:prstGeom>
          <a:solidFill>
            <a:srgbClr val="66FF33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neugierig</a:t>
            </a:r>
          </a:p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0" name="Untertitel 3"/>
          <p:cNvSpPr txBox="1">
            <a:spLocks/>
          </p:cNvSpPr>
          <p:nvPr/>
        </p:nvSpPr>
        <p:spPr>
          <a:xfrm>
            <a:off x="4283968" y="4149080"/>
            <a:ext cx="3960440" cy="576064"/>
          </a:xfrm>
          <a:prstGeom prst="rect">
            <a:avLst/>
          </a:prstGeom>
          <a:solidFill>
            <a:srgbClr val="66FF33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erproben</a:t>
            </a:r>
          </a:p>
        </p:txBody>
      </p:sp>
      <p:sp>
        <p:nvSpPr>
          <p:cNvPr id="11" name="Untertitel 3"/>
          <p:cNvSpPr txBox="1">
            <a:spLocks/>
          </p:cNvSpPr>
          <p:nvPr/>
        </p:nvSpPr>
        <p:spPr>
          <a:xfrm>
            <a:off x="4309048" y="5085184"/>
            <a:ext cx="3960440" cy="504056"/>
          </a:xfrm>
          <a:prstGeom prst="rect">
            <a:avLst/>
          </a:prstGeom>
          <a:solidFill>
            <a:srgbClr val="66FF33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wahrnehmen</a:t>
            </a:r>
          </a:p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2" name="Untertitel 3"/>
          <p:cNvSpPr txBox="1">
            <a:spLocks/>
          </p:cNvSpPr>
          <p:nvPr/>
        </p:nvSpPr>
        <p:spPr>
          <a:xfrm>
            <a:off x="4309048" y="6021288"/>
            <a:ext cx="3960440" cy="576064"/>
          </a:xfrm>
          <a:prstGeom prst="rect">
            <a:avLst/>
          </a:prstGeom>
          <a:solidFill>
            <a:srgbClr val="66FF33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präsentieren</a:t>
            </a:r>
            <a:endParaRPr lang="de-DE" sz="4800" dirty="0">
              <a:solidFill>
                <a:schemeClr val="bg1"/>
              </a:solidFill>
            </a:endParaRPr>
          </a:p>
          <a:p>
            <a:endParaRPr lang="de-DE" sz="4800" dirty="0">
              <a:solidFill>
                <a:schemeClr val="bg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0" t="31656" r="71352" b="15107"/>
          <a:stretch/>
        </p:blipFill>
        <p:spPr bwMode="auto">
          <a:xfrm>
            <a:off x="583478" y="1731640"/>
            <a:ext cx="3316406" cy="486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419428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</Words>
  <Application>Microsoft Office PowerPoint</Application>
  <PresentationFormat>Bildschirmpräsentation (4:3)</PresentationFormat>
  <Paragraphs>99</Paragraphs>
  <Slides>7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3" baseType="lpstr">
      <vt:lpstr>Arial</vt:lpstr>
      <vt:lpstr>Calibri</vt:lpstr>
      <vt:lpstr>Forte</vt:lpstr>
      <vt:lpstr>Mistral</vt:lpstr>
      <vt:lpstr>Wingdings</vt:lpstr>
      <vt:lpstr>Larissa</vt:lpstr>
      <vt:lpstr>Gemeinschaftsschule  Adolph-Blankenhorn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Gemeinschaftsschule Adolph-Blankenhorn</dc:title>
  <dc:creator>Thomas Manthey</dc:creator>
  <cp:lastModifiedBy>Mo Feldmann</cp:lastModifiedBy>
  <cp:revision>32</cp:revision>
  <cp:lastPrinted>2018-06-12T08:19:04Z</cp:lastPrinted>
  <dcterms:created xsi:type="dcterms:W3CDTF">2018-05-09T09:17:24Z</dcterms:created>
  <dcterms:modified xsi:type="dcterms:W3CDTF">2020-12-08T16:50:27Z</dcterms:modified>
</cp:coreProperties>
</file>